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72" r:id="rId10"/>
    <p:sldId id="273" r:id="rId11"/>
    <p:sldId id="274" r:id="rId12"/>
    <p:sldId id="275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BD4F-9FF5-450A-9FA4-CA860DE0C3B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6BA0-0C12-4342-A5E5-477A5F260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BD4F-9FF5-450A-9FA4-CA860DE0C3B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6BA0-0C12-4342-A5E5-477A5F260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BD4F-9FF5-450A-9FA4-CA860DE0C3B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6BA0-0C12-4342-A5E5-477A5F260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BD4F-9FF5-450A-9FA4-CA860DE0C3B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6BA0-0C12-4342-A5E5-477A5F260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BD4F-9FF5-450A-9FA4-CA860DE0C3B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6BA0-0C12-4342-A5E5-477A5F260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BD4F-9FF5-450A-9FA4-CA860DE0C3B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6BA0-0C12-4342-A5E5-477A5F260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BD4F-9FF5-450A-9FA4-CA860DE0C3B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6BA0-0C12-4342-A5E5-477A5F260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BD4F-9FF5-450A-9FA4-CA860DE0C3B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6BA0-0C12-4342-A5E5-477A5F260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BD4F-9FF5-450A-9FA4-CA860DE0C3B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6BA0-0C12-4342-A5E5-477A5F260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BD4F-9FF5-450A-9FA4-CA860DE0C3B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6BA0-0C12-4342-A5E5-477A5F260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BD4F-9FF5-450A-9FA4-CA860DE0C3B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A6BA0-0C12-4342-A5E5-477A5F260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ABD4F-9FF5-450A-9FA4-CA860DE0C3BF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A6BA0-0C12-4342-A5E5-477A5F260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785949"/>
          </a:xfrm>
        </p:spPr>
        <p:txBody>
          <a:bodyPr>
            <a:normAutofit/>
          </a:bodyPr>
          <a:lstStyle/>
          <a:p>
            <a:r>
              <a:rPr lang="ru-RU" dirty="0" smtClean="0"/>
              <a:t>Коллективное творческое дело, посвященное Дню Матери.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nton\Desktop\IMG_05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214554"/>
            <a:ext cx="6715172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Обмен мнениями по </a:t>
            </a:r>
            <a:r>
              <a:rPr lang="ru-RU" dirty="0" smtClean="0"/>
              <a:t>увиденному</a:t>
            </a:r>
            <a:br>
              <a:rPr lang="ru-RU" dirty="0" smtClean="0"/>
            </a:br>
            <a:r>
              <a:rPr lang="ru-RU" dirty="0" smtClean="0"/>
              <a:t>(продолжение).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292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/>
              <a:t>3. Герои фильма. </a:t>
            </a:r>
          </a:p>
          <a:p>
            <a:pPr>
              <a:buNone/>
            </a:pPr>
            <a:r>
              <a:rPr lang="ru-RU" sz="1600" dirty="0" smtClean="0"/>
              <a:t>- Кто  герои фильма? </a:t>
            </a:r>
          </a:p>
          <a:p>
            <a:pPr>
              <a:buNone/>
            </a:pPr>
            <a:r>
              <a:rPr lang="ru-RU" sz="1600" dirty="0" smtClean="0"/>
              <a:t>- Дедушка всегда работал </a:t>
            </a:r>
            <a:r>
              <a:rPr lang="ru-RU" sz="1600" dirty="0" err="1" smtClean="0"/>
              <a:t>дворником-чистодеем</a:t>
            </a:r>
            <a:r>
              <a:rPr lang="ru-RU" sz="1600" dirty="0" smtClean="0"/>
              <a:t>? </a:t>
            </a:r>
          </a:p>
          <a:p>
            <a:pPr>
              <a:buNone/>
            </a:pPr>
            <a:r>
              <a:rPr lang="ru-RU" sz="1600" dirty="0" smtClean="0"/>
              <a:t>- Соня в своем поведении выделяется на фоне дружной семьи? Чем? </a:t>
            </a:r>
          </a:p>
          <a:p>
            <a:pPr>
              <a:buNone/>
            </a:pPr>
            <a:r>
              <a:rPr lang="ru-RU" sz="1600" dirty="0" smtClean="0"/>
              <a:t>- Почему Соня так расстроилась из-за новой профессии своего </a:t>
            </a:r>
            <a:r>
              <a:rPr lang="ru-RU" sz="1600" dirty="0" smtClean="0"/>
              <a:t>дедушки</a:t>
            </a:r>
            <a:r>
              <a:rPr lang="ru-RU" sz="1600" dirty="0" smtClean="0"/>
              <a:t>?</a:t>
            </a:r>
          </a:p>
          <a:p>
            <a:pPr>
              <a:buNone/>
            </a:pPr>
            <a:r>
              <a:rPr lang="ru-RU" sz="1600" dirty="0" smtClean="0"/>
              <a:t>-Чем так выделяется Афелия, что все с ней хотят дружить? </a:t>
            </a:r>
          </a:p>
          <a:p>
            <a:pPr>
              <a:buNone/>
            </a:pPr>
            <a:r>
              <a:rPr lang="ru-RU" sz="1600" dirty="0" smtClean="0"/>
              <a:t>- Вспомните, как девочки – Афелия и Соня – говорят про то, для чего нужно работать.  </a:t>
            </a:r>
          </a:p>
          <a:p>
            <a:pPr>
              <a:buNone/>
            </a:pPr>
            <a:r>
              <a:rPr lang="ru-RU" sz="1600" dirty="0" smtClean="0"/>
              <a:t>- А как вам кажется, что важнее в труде человека – заработать деньги или принести пользу? </a:t>
            </a:r>
          </a:p>
          <a:p>
            <a:pPr>
              <a:buNone/>
            </a:pPr>
            <a:r>
              <a:rPr lang="ru-RU" sz="1600" dirty="0" smtClean="0"/>
              <a:t> -В фильме звучит два варианта имени главной героини – Соня и София. А в чем разница? </a:t>
            </a:r>
          </a:p>
          <a:p>
            <a:pPr>
              <a:buNone/>
            </a:pPr>
            <a:r>
              <a:rPr lang="ru-RU" sz="1600" dirty="0" smtClean="0"/>
              <a:t>- Почему  папа говорит ей, что Софию еще заслужить надо? Разве возраст можно заслужить? </a:t>
            </a:r>
          </a:p>
          <a:p>
            <a:pPr>
              <a:buNone/>
            </a:pPr>
            <a:r>
              <a:rPr lang="ru-RU" sz="1600" dirty="0" smtClean="0"/>
              <a:t>- А как определить – взрослый поступок я совершаю или нет?  </a:t>
            </a:r>
          </a:p>
          <a:p>
            <a:pPr>
              <a:buNone/>
            </a:pPr>
            <a:r>
              <a:rPr lang="ru-RU" sz="1600" dirty="0" smtClean="0"/>
              <a:t> - Почему вдруг девочка произнесла «я не Соня, я София»? Она набралась смелости признать </a:t>
            </a:r>
            <a:r>
              <a:rPr lang="ru-RU" sz="1600" dirty="0" smtClean="0"/>
              <a:t>свою</a:t>
            </a:r>
          </a:p>
          <a:p>
            <a:pPr>
              <a:buNone/>
            </a:pPr>
            <a:r>
              <a:rPr lang="ru-RU" sz="1600" dirty="0" smtClean="0"/>
              <a:t>ошибку</a:t>
            </a:r>
            <a:r>
              <a:rPr lang="ru-RU" sz="1600" dirty="0" smtClean="0"/>
              <a:t>.  Соня совершила </a:t>
            </a:r>
            <a:r>
              <a:rPr lang="ru-RU" sz="1600" dirty="0" smtClean="0"/>
              <a:t>главный </a:t>
            </a:r>
            <a:r>
              <a:rPr lang="ru-RU" sz="1600" dirty="0" smtClean="0"/>
              <a:t>труд над собой – поняла ценность труда, большой дружной семьи, </a:t>
            </a:r>
            <a:r>
              <a:rPr lang="ru-RU" sz="1600" dirty="0" smtClean="0"/>
              <a:t>где</a:t>
            </a:r>
          </a:p>
          <a:p>
            <a:pPr>
              <a:buNone/>
            </a:pPr>
            <a:r>
              <a:rPr lang="ru-RU" sz="1600" dirty="0" smtClean="0"/>
              <a:t>живет </a:t>
            </a:r>
            <a:r>
              <a:rPr lang="ru-RU" sz="1600" dirty="0" smtClean="0"/>
              <a:t>любовь. Это взрослый поступок, достойный Софии. </a:t>
            </a:r>
          </a:p>
          <a:p>
            <a:pPr>
              <a:buNone/>
            </a:pPr>
            <a:endParaRPr lang="ru-RU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Обмен мнениями по увиденному</a:t>
            </a:r>
            <a:br>
              <a:rPr lang="ru-RU" dirty="0" smtClean="0"/>
            </a:br>
            <a:r>
              <a:rPr lang="ru-RU" dirty="0" smtClean="0"/>
              <a:t>(продолжение).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4. Пока трудишься – ты живешь. </a:t>
            </a:r>
          </a:p>
          <a:p>
            <a:pPr>
              <a:buNone/>
            </a:pPr>
            <a:r>
              <a:rPr lang="ru-RU" sz="2000" dirty="0" smtClean="0"/>
              <a:t>- Как вы понимаете слова дедушки «пока трудишься – ты живешь»? </a:t>
            </a:r>
          </a:p>
          <a:p>
            <a:pPr>
              <a:buNone/>
            </a:pPr>
            <a:r>
              <a:rPr lang="ru-RU" sz="2000" dirty="0" smtClean="0"/>
              <a:t>Труд – это основа жизни человека.  Дело, сделанное с любовью, </a:t>
            </a:r>
            <a:r>
              <a:rPr lang="ru-RU" sz="2000" dirty="0" smtClean="0"/>
              <a:t>всегда</a:t>
            </a:r>
          </a:p>
          <a:p>
            <a:pPr>
              <a:buNone/>
            </a:pPr>
            <a:r>
              <a:rPr lang="ru-RU" sz="2000" dirty="0" smtClean="0"/>
              <a:t>приносит </a:t>
            </a:r>
            <a:r>
              <a:rPr lang="ru-RU" sz="2000" dirty="0" smtClean="0"/>
              <a:t>радость. </a:t>
            </a:r>
            <a:r>
              <a:rPr lang="ru-RU" sz="2000" dirty="0" smtClean="0"/>
              <a:t>Дело, сделанное</a:t>
            </a:r>
            <a:r>
              <a:rPr lang="ru-RU" sz="2000" dirty="0" smtClean="0"/>
              <a:t>, для кого-то – умноженную радость.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На следующей встрече мы поговорим о ваших добрых делах.</a:t>
            </a:r>
          </a:p>
          <a:p>
            <a:pPr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«Как я помогаю маме» Обмениваемся опытом. </a:t>
            </a:r>
            <a:endParaRPr lang="ru-RU" dirty="0"/>
          </a:p>
        </p:txBody>
      </p:sp>
      <p:pic>
        <p:nvPicPr>
          <p:cNvPr id="25602" name="Picture 2" descr="C:\Users\Anton\Desktop\DSC026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643049"/>
            <a:ext cx="3357586" cy="3286149"/>
          </a:xfrm>
          <a:prstGeom prst="rect">
            <a:avLst/>
          </a:prstGeom>
          <a:noFill/>
        </p:spPr>
      </p:pic>
      <p:pic>
        <p:nvPicPr>
          <p:cNvPr id="25606" name="Picture 6" descr="C:\Users\Anton\Desktop\DSC02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286124"/>
            <a:ext cx="3071834" cy="2714626"/>
          </a:xfrm>
          <a:prstGeom prst="rect">
            <a:avLst/>
          </a:prstGeom>
          <a:noFill/>
        </p:spPr>
      </p:pic>
      <p:pic>
        <p:nvPicPr>
          <p:cNvPr id="25607" name="Picture 7" descr="C:\Users\Anton\Desktop\DSC026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643182"/>
            <a:ext cx="3357586" cy="3357568"/>
          </a:xfrm>
          <a:prstGeom prst="rect">
            <a:avLst/>
          </a:prstGeom>
          <a:noFill/>
        </p:spPr>
      </p:pic>
      <p:pic>
        <p:nvPicPr>
          <p:cNvPr id="25608" name="Picture 8" descr="C:\Users\Anton\Desktop\DSC026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5918" y="1571612"/>
            <a:ext cx="4357718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Беседа, посвященная Дню Матери.</a:t>
            </a:r>
            <a:endParaRPr lang="ru-RU" dirty="0"/>
          </a:p>
        </p:txBody>
      </p:sp>
      <p:pic>
        <p:nvPicPr>
          <p:cNvPr id="2050" name="Picture 2" descr="C:\Users\Anton\Desktop\IMG_20151022_1327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857364"/>
            <a:ext cx="5715040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Интерактивно-познавательное занятие «Наша дружная семья»</a:t>
            </a:r>
            <a:endParaRPr lang="ru-RU" dirty="0"/>
          </a:p>
        </p:txBody>
      </p:sp>
      <p:pic>
        <p:nvPicPr>
          <p:cNvPr id="1026" name="Picture 2" descr="D:\Мои документы\Фото\Телефон\IMG_20151015_1602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00200"/>
            <a:ext cx="5643602" cy="5043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Мастер - класс по изготовлению сувенира в подарок мамам</a:t>
            </a:r>
            <a:endParaRPr lang="ru-RU" dirty="0"/>
          </a:p>
        </p:txBody>
      </p:sp>
      <p:pic>
        <p:nvPicPr>
          <p:cNvPr id="2050" name="Picture 2" descr="C:\Users\Anton\Desktop\14903802590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600200"/>
            <a:ext cx="507209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концерта для мам.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Anton\Desktop\DSC026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1857388" cy="2428891"/>
          </a:xfrm>
          <a:prstGeom prst="rect">
            <a:avLst/>
          </a:prstGeom>
          <a:noFill/>
        </p:spPr>
      </p:pic>
      <p:pic>
        <p:nvPicPr>
          <p:cNvPr id="3075" name="Picture 3" descr="C:\Users\Anton\Desktop\14903802496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285860"/>
            <a:ext cx="2500330" cy="2428892"/>
          </a:xfrm>
          <a:prstGeom prst="rect">
            <a:avLst/>
          </a:prstGeom>
          <a:noFill/>
        </p:spPr>
      </p:pic>
      <p:pic>
        <p:nvPicPr>
          <p:cNvPr id="3076" name="Picture 4" descr="C:\Users\Anton\Desktop\14903802492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286124"/>
            <a:ext cx="3000396" cy="2643206"/>
          </a:xfrm>
          <a:prstGeom prst="rect">
            <a:avLst/>
          </a:prstGeom>
          <a:noFill/>
        </p:spPr>
      </p:pic>
      <p:pic>
        <p:nvPicPr>
          <p:cNvPr id="3077" name="Picture 5" descr="C:\Users\Anton\Desktop\15414250598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643314"/>
            <a:ext cx="2500330" cy="2214578"/>
          </a:xfrm>
          <a:prstGeom prst="rect">
            <a:avLst/>
          </a:prstGeom>
          <a:noFill/>
        </p:spPr>
      </p:pic>
      <p:pic>
        <p:nvPicPr>
          <p:cNvPr id="3078" name="Picture 6" descr="C:\Users\Anton\Desktop\149038030446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1071546"/>
            <a:ext cx="2400304" cy="2714644"/>
          </a:xfrm>
          <a:prstGeom prst="rect">
            <a:avLst/>
          </a:prstGeom>
          <a:noFill/>
        </p:spPr>
      </p:pic>
      <p:pic>
        <p:nvPicPr>
          <p:cNvPr id="3079" name="Picture 7" descr="C:\Users\Anton\Desktop\149038030597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990600"/>
            <a:ext cx="3071834" cy="4867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Коллективный праздник </a:t>
            </a:r>
            <a:br>
              <a:rPr lang="ru-RU" sz="3200" dirty="0" smtClean="0"/>
            </a:br>
            <a:r>
              <a:rPr lang="ru-RU" sz="3200" dirty="0" smtClean="0"/>
              <a:t>«Мамы разные нужны, мамы всякие важны!»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5122" name="Picture 2" descr="C:\Users\Anton\Desktop\14903803066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643182"/>
            <a:ext cx="2643206" cy="1785951"/>
          </a:xfrm>
          <a:prstGeom prst="rect">
            <a:avLst/>
          </a:prstGeom>
          <a:noFill/>
        </p:spPr>
      </p:pic>
      <p:pic>
        <p:nvPicPr>
          <p:cNvPr id="5123" name="Picture 3" descr="C:\Users\Anton\Desktop\IMG_0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2143140" cy="1428760"/>
          </a:xfrm>
          <a:prstGeom prst="rect">
            <a:avLst/>
          </a:prstGeom>
          <a:noFill/>
        </p:spPr>
      </p:pic>
      <p:pic>
        <p:nvPicPr>
          <p:cNvPr id="5124" name="Picture 4" descr="C:\Users\Anton\Desktop\DSC_04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500306"/>
            <a:ext cx="1643074" cy="1857388"/>
          </a:xfrm>
          <a:prstGeom prst="rect">
            <a:avLst/>
          </a:prstGeom>
          <a:noFill/>
        </p:spPr>
      </p:pic>
      <p:pic>
        <p:nvPicPr>
          <p:cNvPr id="5125" name="Picture 5" descr="C:\Users\Anton\Desktop\IMG_00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14818"/>
            <a:ext cx="4143404" cy="2357454"/>
          </a:xfrm>
          <a:prstGeom prst="rect">
            <a:avLst/>
          </a:prstGeom>
          <a:noFill/>
        </p:spPr>
      </p:pic>
      <p:pic>
        <p:nvPicPr>
          <p:cNvPr id="5126" name="Picture 6" descr="C:\Users\Anton\Desktop\IMG_03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1214422"/>
            <a:ext cx="2357454" cy="1428760"/>
          </a:xfrm>
          <a:prstGeom prst="rect">
            <a:avLst/>
          </a:prstGeom>
          <a:noFill/>
        </p:spPr>
      </p:pic>
      <p:pic>
        <p:nvPicPr>
          <p:cNvPr id="5129" name="Picture 9" descr="C:\Users\Anton\Desktop\IMG_05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1214422"/>
            <a:ext cx="2214578" cy="1857388"/>
          </a:xfrm>
          <a:prstGeom prst="rect">
            <a:avLst/>
          </a:prstGeom>
          <a:noFill/>
        </p:spPr>
      </p:pic>
      <p:pic>
        <p:nvPicPr>
          <p:cNvPr id="5130" name="Picture 10" descr="C:\Users\Anton\Desktop\IMG_055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1142984"/>
            <a:ext cx="2786082" cy="2000264"/>
          </a:xfrm>
          <a:prstGeom prst="rect">
            <a:avLst/>
          </a:prstGeom>
          <a:noFill/>
        </p:spPr>
      </p:pic>
      <p:pic>
        <p:nvPicPr>
          <p:cNvPr id="5132" name="Picture 12" descr="C:\Users\Anton\Desktop\154142505908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86182" y="2786058"/>
            <a:ext cx="2928958" cy="2286016"/>
          </a:xfrm>
          <a:prstGeom prst="rect">
            <a:avLst/>
          </a:prstGeom>
          <a:noFill/>
        </p:spPr>
      </p:pic>
      <p:pic>
        <p:nvPicPr>
          <p:cNvPr id="5133" name="Picture 13" descr="C:\Users\Anton\Desktop\IMG_603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15140" y="3071810"/>
            <a:ext cx="2071702" cy="3500462"/>
          </a:xfrm>
          <a:prstGeom prst="rect">
            <a:avLst/>
          </a:prstGeom>
          <a:noFill/>
        </p:spPr>
      </p:pic>
      <p:pic>
        <p:nvPicPr>
          <p:cNvPr id="17" name="Picture 2" descr="C:\Users\Anton\Desktop\1490380306334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786182" y="4572008"/>
            <a:ext cx="292895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достигнута! </a:t>
            </a:r>
            <a:br>
              <a:rPr lang="ru-RU" dirty="0" smtClean="0"/>
            </a:br>
            <a:r>
              <a:rPr lang="ru-RU" dirty="0" smtClean="0"/>
              <a:t>Дело состоялось!</a:t>
            </a:r>
            <a:endParaRPr lang="ru-RU" dirty="0"/>
          </a:p>
        </p:txBody>
      </p:sp>
      <p:pic>
        <p:nvPicPr>
          <p:cNvPr id="6146" name="Picture 2" descr="C:\Users\Anton\Desktop\IMG_60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214555"/>
            <a:ext cx="3071834" cy="3143271"/>
          </a:xfrm>
          <a:prstGeom prst="rect">
            <a:avLst/>
          </a:prstGeom>
          <a:noFill/>
        </p:spPr>
      </p:pic>
      <p:pic>
        <p:nvPicPr>
          <p:cNvPr id="6147" name="Picture 3" descr="C:\Users\Anton\Desktop\IMG_6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43314"/>
            <a:ext cx="3000396" cy="2714644"/>
          </a:xfrm>
          <a:prstGeom prst="rect">
            <a:avLst/>
          </a:prstGeom>
          <a:noFill/>
        </p:spPr>
      </p:pic>
      <p:pic>
        <p:nvPicPr>
          <p:cNvPr id="6148" name="Picture 4" descr="C:\Users\Anton\Desktop\IMG_59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643050"/>
            <a:ext cx="3000396" cy="3500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развитие готовности и способности к реализации творческого потенциала в нравственной и предметно - продуктивной            деятельности  ;</a:t>
            </a:r>
          </a:p>
          <a:p>
            <a:pPr marL="514350" indent="-514350" algn="just"/>
            <a:r>
              <a:rPr lang="ru-RU" dirty="0" smtClean="0"/>
              <a:t>формирование понимания ценности</a:t>
            </a:r>
          </a:p>
          <a:p>
            <a:pPr marL="514350" indent="-514350" algn="just">
              <a:buNone/>
            </a:pPr>
            <a:r>
              <a:rPr lang="ru-RU" dirty="0"/>
              <a:t> </a:t>
            </a:r>
            <a:r>
              <a:rPr lang="ru-RU" dirty="0" smtClean="0"/>
              <a:t>    других людей, уважения к старшим ;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решение задач общекультурного и   личностного развития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dirty="0" smtClean="0"/>
              <a:t>     </a:t>
            </a:r>
            <a:r>
              <a:rPr lang="ru-RU" sz="9600" u="sng" dirty="0" smtClean="0"/>
              <a:t>личностные </a:t>
            </a:r>
          </a:p>
          <a:p>
            <a:pPr>
              <a:buNone/>
            </a:pPr>
            <a:endParaRPr lang="ru-RU" sz="9600" dirty="0" smtClean="0"/>
          </a:p>
          <a:p>
            <a:pPr algn="just"/>
            <a:r>
              <a:rPr lang="ru-RU" sz="9600" dirty="0" smtClean="0"/>
              <a:t>формировать ценностное отношение и уважение к труду и его результатам; </a:t>
            </a:r>
          </a:p>
          <a:p>
            <a:pPr algn="just"/>
            <a:r>
              <a:rPr lang="ru-RU" sz="9600" dirty="0" smtClean="0"/>
              <a:t>формировать знания и представления о понятии «труд», формах его проявления, понимания сущности данного понятия,</a:t>
            </a:r>
          </a:p>
          <a:p>
            <a:pPr algn="just"/>
            <a:r>
              <a:rPr lang="ru-RU" sz="9600" dirty="0" smtClean="0"/>
              <a:t> умения опираться на нравственные ценности при принятии решений в жизненных ситуациях, анализировать свои поступки, давать им адекватную оценку; </a:t>
            </a:r>
          </a:p>
          <a:p>
            <a:pPr algn="just"/>
            <a:r>
              <a:rPr lang="ru-RU" sz="9600" dirty="0" smtClean="0"/>
              <a:t> создать условия для получения эмоционального опыта детей в реакции на проявления чувств ближними, умении целенаправленно выражать свои чувства в ответ на различные внутренние состояния других людей, осознавать чужие эмоции и откликаться на них. </a:t>
            </a:r>
          </a:p>
          <a:p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Задачи: 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u="sng" dirty="0" smtClean="0"/>
              <a:t> </a:t>
            </a:r>
            <a:r>
              <a:rPr lang="ru-RU" sz="2400" u="sng" dirty="0" err="1" smtClean="0"/>
              <a:t>метапредметные</a:t>
            </a:r>
            <a:endParaRPr lang="ru-RU" sz="2400" u="sng" dirty="0" smtClean="0"/>
          </a:p>
          <a:p>
            <a:pPr algn="just">
              <a:buNone/>
            </a:pPr>
            <a:endParaRPr lang="ru-RU" sz="2400" dirty="0" smtClean="0"/>
          </a:p>
          <a:p>
            <a:pPr algn="just"/>
            <a:r>
              <a:rPr lang="ru-RU" sz="2400" dirty="0" smtClean="0"/>
              <a:t>получить опыт реального содействия в решении социально значимых задач; проявлений творчества, бескорыстной помощи  как выражения уважительного отношения к окружающим; </a:t>
            </a:r>
          </a:p>
          <a:p>
            <a:pPr algn="just"/>
            <a:r>
              <a:rPr lang="ru-RU" sz="2400" dirty="0" smtClean="0"/>
              <a:t>создать условия для стимулирования познавательной активности, созидательного творчества школьников; </a:t>
            </a:r>
          </a:p>
          <a:p>
            <a:pPr algn="just"/>
            <a:r>
              <a:rPr lang="ru-RU" sz="2400" dirty="0" smtClean="0"/>
              <a:t>развитие умений выслушивать окружающих, анализировать мнение коллектива, вести</a:t>
            </a:r>
          </a:p>
          <a:p>
            <a:pPr algn="just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бесконфликтный диалог. 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обуждающий,</a:t>
            </a:r>
          </a:p>
          <a:p>
            <a:r>
              <a:rPr lang="ru-RU" dirty="0" smtClean="0"/>
              <a:t>информационный,</a:t>
            </a:r>
          </a:p>
          <a:p>
            <a:r>
              <a:rPr lang="ru-RU" dirty="0" smtClean="0"/>
              <a:t>частично-поисковый (эвристический),</a:t>
            </a:r>
          </a:p>
          <a:p>
            <a:r>
              <a:rPr lang="ru-RU" dirty="0" smtClean="0"/>
              <a:t>практический.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Деятельность ребят: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просмотр фильма, наблюдение</a:t>
            </a:r>
            <a:r>
              <a:rPr lang="ru-RU" dirty="0"/>
              <a:t>, слушание, </a:t>
            </a:r>
            <a:r>
              <a:rPr lang="ru-RU" dirty="0" smtClean="0"/>
              <a:t>запоминание, обмен мнениями; </a:t>
            </a:r>
            <a:endParaRPr lang="ru-RU" dirty="0"/>
          </a:p>
          <a:p>
            <a:r>
              <a:rPr lang="ru-RU" dirty="0" smtClean="0"/>
              <a:t>самостоятельная творческая деятельность, </a:t>
            </a:r>
            <a:r>
              <a:rPr lang="ru-RU" dirty="0" err="1" smtClean="0"/>
              <a:t>инсценирование</a:t>
            </a:r>
            <a:r>
              <a:rPr lang="ru-RU" dirty="0" smtClean="0"/>
              <a:t>, разучивание песен;</a:t>
            </a:r>
          </a:p>
          <a:p>
            <a:r>
              <a:rPr lang="ru-RU" dirty="0" smtClean="0"/>
              <a:t>практическая деятельность, </a:t>
            </a:r>
            <a:r>
              <a:rPr lang="ru-RU" dirty="0"/>
              <a:t>помощь по </a:t>
            </a:r>
            <a:r>
              <a:rPr lang="ru-RU" dirty="0" smtClean="0"/>
              <a:t>дому.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творческого дела: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Autofit/>
          </a:bodyPr>
          <a:lstStyle/>
          <a:p>
            <a:pPr marL="514350" indent="-514350" algn="just">
              <a:buFont typeface="Arial" pitchFamily="34" charset="0"/>
              <a:buAutoNum type="arabicPeriod"/>
            </a:pPr>
            <a:r>
              <a:rPr lang="ru-RU" sz="2000" dirty="0" smtClean="0"/>
              <a:t>Классный час по фильму «</a:t>
            </a:r>
            <a:r>
              <a:rPr lang="ru-RU" sz="2000" dirty="0" err="1" smtClean="0"/>
              <a:t>Чистодей</a:t>
            </a:r>
            <a:r>
              <a:rPr lang="ru-RU" sz="2000" dirty="0" smtClean="0"/>
              <a:t>» (за основу взяты методические рекомендации для организации воспитательного занятия в рамках реализации Программы воспитания Всероссийского проекта «</a:t>
            </a:r>
            <a:r>
              <a:rPr lang="ru-RU" sz="2000" dirty="0" err="1" smtClean="0"/>
              <a:t>Киноуроки</a:t>
            </a:r>
            <a:r>
              <a:rPr lang="ru-RU" sz="2000" dirty="0" smtClean="0"/>
              <a:t> в школах России</a:t>
            </a:r>
            <a:r>
              <a:rPr lang="ru-RU" sz="2000" dirty="0" smtClean="0"/>
              <a:t>»). </a:t>
            </a:r>
            <a:endParaRPr lang="ru-RU" sz="2000" dirty="0" smtClean="0"/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sz="2000" dirty="0" smtClean="0"/>
              <a:t>Обмен </a:t>
            </a:r>
            <a:r>
              <a:rPr lang="ru-RU" sz="2000" dirty="0" smtClean="0"/>
              <a:t>опытом. «Как я помогаю маме» </a:t>
            </a:r>
            <a:endParaRPr lang="ru-RU" sz="2000" dirty="0" smtClean="0"/>
          </a:p>
          <a:p>
            <a:pPr marL="514350" indent="-514350" algn="just">
              <a:buFont typeface="Arial" pitchFamily="34" charset="0"/>
              <a:buAutoNum type="arabicPeriod"/>
            </a:pPr>
            <a:r>
              <a:rPr lang="ru-RU" sz="2000" dirty="0" smtClean="0"/>
              <a:t>Беседа</a:t>
            </a:r>
            <a:r>
              <a:rPr lang="ru-RU" sz="2000" dirty="0" smtClean="0"/>
              <a:t>, посвященная Дню Матери (городская библиотека).</a:t>
            </a:r>
          </a:p>
          <a:p>
            <a:pPr marL="514350" indent="-514350" algn="just">
              <a:buAutoNum type="arabicPeriod"/>
            </a:pPr>
            <a:r>
              <a:rPr lang="ru-RU" sz="2000" dirty="0" smtClean="0"/>
              <a:t>Интерактивно-познавательное занятие «Наша дружная семья» (музей природы и этнографии</a:t>
            </a:r>
            <a:r>
              <a:rPr lang="ru-RU" sz="2000" dirty="0" smtClean="0"/>
              <a:t>).</a:t>
            </a:r>
          </a:p>
          <a:p>
            <a:pPr marL="514350" indent="-514350" algn="just">
              <a:buAutoNum type="arabicPeriod"/>
            </a:pPr>
            <a:r>
              <a:rPr lang="ru-RU" sz="2000" dirty="0" smtClean="0"/>
              <a:t>Мастер </a:t>
            </a:r>
            <a:r>
              <a:rPr lang="ru-RU" sz="2000" dirty="0" smtClean="0"/>
              <a:t>- класс по изготовлению сувенира в подарок мамам (детская художественная школа).</a:t>
            </a:r>
          </a:p>
          <a:p>
            <a:pPr marL="514350" indent="-514350" algn="just">
              <a:buAutoNum type="arabicPeriod"/>
            </a:pPr>
            <a:r>
              <a:rPr lang="ru-RU" sz="2000" dirty="0" smtClean="0"/>
              <a:t>Подготовка концерта для мам.</a:t>
            </a:r>
          </a:p>
          <a:p>
            <a:pPr marL="514350" indent="-514350" algn="just">
              <a:buAutoNum type="arabicPeriod"/>
            </a:pPr>
            <a:r>
              <a:rPr lang="ru-RU" sz="2000" dirty="0" smtClean="0"/>
              <a:t>Коллективный праздник «Мамы разные нужны, мамы всякие важны!»</a:t>
            </a:r>
          </a:p>
          <a:p>
            <a:pPr marL="514350" indent="-514350">
              <a:buAutoNum type="arabicPeriod"/>
            </a:pPr>
            <a:endParaRPr lang="ru-RU" sz="2000" dirty="0" smtClean="0"/>
          </a:p>
          <a:p>
            <a:pPr marL="514350" indent="-514350"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Просмотр фильма «</a:t>
            </a:r>
            <a:r>
              <a:rPr lang="ru-RU" dirty="0" err="1" smtClean="0"/>
              <a:t>Чистодей</a:t>
            </a:r>
            <a:r>
              <a:rPr lang="ru-RU" dirty="0" smtClean="0"/>
              <a:t>».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C:\Users\Anton\Desktop\20220119_1332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71678"/>
            <a:ext cx="5357850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Обмен мнениями по увиденному.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1. Значение названия фильма.</a:t>
            </a:r>
          </a:p>
          <a:p>
            <a:pPr>
              <a:buNone/>
            </a:pPr>
            <a:r>
              <a:rPr lang="ru-RU" sz="2000" dirty="0" smtClean="0"/>
              <a:t>     -</a:t>
            </a:r>
            <a:r>
              <a:rPr lang="ru-RU" sz="2000" dirty="0" smtClean="0"/>
              <a:t>Как вы поняли название? Что означает это слово? На какое слово похоже? «</a:t>
            </a:r>
            <a:r>
              <a:rPr lang="ru-RU" sz="2000" dirty="0" err="1" smtClean="0"/>
              <a:t>Чистодей</a:t>
            </a:r>
            <a:r>
              <a:rPr lang="ru-RU" sz="2000" dirty="0" smtClean="0"/>
              <a:t>»- «чародей». Когда человек трудится и наводит чистоту и порядок, он будто творит волшебство. Все сразу меняется: становится красиво и уютно. </a:t>
            </a:r>
          </a:p>
          <a:p>
            <a:pPr>
              <a:buNone/>
            </a:pPr>
            <a:r>
              <a:rPr lang="ru-RU" sz="2000" b="1" dirty="0" smtClean="0"/>
              <a:t>2.Каким бывает труд?</a:t>
            </a:r>
          </a:p>
          <a:p>
            <a:pPr>
              <a:buNone/>
            </a:pPr>
            <a:r>
              <a:rPr lang="ru-RU" sz="2000" dirty="0" smtClean="0"/>
              <a:t>      - </a:t>
            </a:r>
            <a:r>
              <a:rPr lang="ru-RU" sz="2000" dirty="0" smtClean="0"/>
              <a:t>Давайте вместе подумаем, что такое труд, и каким он бывает? </a:t>
            </a:r>
          </a:p>
          <a:p>
            <a:pPr>
              <a:buNone/>
            </a:pPr>
            <a:r>
              <a:rPr lang="ru-RU" sz="2000" dirty="0" smtClean="0"/>
              <a:t>        Помогать </a:t>
            </a:r>
            <a:r>
              <a:rPr lang="ru-RU" sz="2000" dirty="0" smtClean="0"/>
              <a:t>родителям в домашних делах. Учиться. </a:t>
            </a:r>
            <a:r>
              <a:rPr lang="ru-RU" sz="2000" dirty="0" smtClean="0"/>
              <a:t>Заниматься        спортом</a:t>
            </a:r>
            <a:r>
              <a:rPr lang="ru-RU" sz="2000" dirty="0" smtClean="0"/>
              <a:t>. Работать над самим собой, чтобы стать лучше.</a:t>
            </a:r>
          </a:p>
          <a:p>
            <a:pPr>
              <a:buNone/>
            </a:pPr>
            <a:r>
              <a:rPr lang="ru-RU" sz="2000" dirty="0" smtClean="0"/>
              <a:t>      - </a:t>
            </a:r>
            <a:r>
              <a:rPr lang="ru-RU" sz="2000" dirty="0" smtClean="0"/>
              <a:t>Как вы думаете, все ли из перечисленного – труд? Почему?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736</Words>
  <Application>Microsoft Office PowerPoint</Application>
  <PresentationFormat>Экран (4:3)</PresentationFormat>
  <Paragraphs>76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Коллективное творческое дело, посвященное Дню Матери.</vt:lpstr>
      <vt:lpstr>Цели: </vt:lpstr>
      <vt:lpstr>Задачи: </vt:lpstr>
      <vt:lpstr>Задачи: </vt:lpstr>
      <vt:lpstr>Методы: </vt:lpstr>
      <vt:lpstr>Деятельность ребят:</vt:lpstr>
      <vt:lpstr>Программа творческого дела:</vt:lpstr>
      <vt:lpstr>Просмотр фильма «Чистодей». </vt:lpstr>
      <vt:lpstr>Обмен мнениями по увиденному.</vt:lpstr>
      <vt:lpstr>Обмен мнениями по увиденному (продолжение).</vt:lpstr>
      <vt:lpstr>Обмен мнениями по увиденному (продолжение).</vt:lpstr>
      <vt:lpstr>«Как я помогаю маме» Обмениваемся опытом. </vt:lpstr>
      <vt:lpstr>Беседа, посвященная Дню Матери.</vt:lpstr>
      <vt:lpstr>Интерактивно-познавательное занятие «Наша дружная семья»</vt:lpstr>
      <vt:lpstr>Мастер - класс по изготовлению сувенира в подарок мамам</vt:lpstr>
      <vt:lpstr>Подготовка концерта для мам. </vt:lpstr>
      <vt:lpstr>Коллективный праздник  «Мамы разные нужны, мамы всякие важны!» </vt:lpstr>
      <vt:lpstr>Цель достигнута!  Дело состоялось!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Творческое дело, посвященное Дню Матери.</dc:title>
  <dc:creator>Anton</dc:creator>
  <cp:lastModifiedBy>Anton</cp:lastModifiedBy>
  <cp:revision>64</cp:revision>
  <dcterms:created xsi:type="dcterms:W3CDTF">2022-01-22T15:45:59Z</dcterms:created>
  <dcterms:modified xsi:type="dcterms:W3CDTF">2022-01-28T19:07:38Z</dcterms:modified>
</cp:coreProperties>
</file>